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6" r:id="rId3"/>
    <p:sldId id="257" r:id="rId4"/>
    <p:sldId id="259" r:id="rId5"/>
    <p:sldId id="258" r:id="rId6"/>
    <p:sldId id="260" r:id="rId7"/>
    <p:sldId id="261" r:id="rId8"/>
    <p:sldId id="262" r:id="rId9"/>
    <p:sldId id="263"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744"/>
  </p:normalViewPr>
  <p:slideViewPr>
    <p:cSldViewPr snapToGrid="0" snapToObjects="1">
      <p:cViewPr varScale="1">
        <p:scale>
          <a:sx n="116" d="100"/>
          <a:sy n="116" d="100"/>
        </p:scale>
        <p:origin x="96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BDE4A-54A0-B449-A450-F46EE6F0BB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5D39FA3-1491-374E-8958-8A45FAE04F3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9B51082-28C3-A840-8980-A1A3A12D1793}"/>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5" name="Footer Placeholder 4">
            <a:extLst>
              <a:ext uri="{FF2B5EF4-FFF2-40B4-BE49-F238E27FC236}">
                <a16:creationId xmlns:a16="http://schemas.microsoft.com/office/drawing/2014/main" id="{63B8BE75-DEFB-A848-9B50-FC08FACD19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29677F-C6F4-6444-8B41-0934BBBC7D48}"/>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3167219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C484B-4C16-CF46-A238-11DF5AF4C5F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892C30-2F45-8542-A662-15E657D050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ED73C9-0F4D-3B44-80A4-730ACBCE49E4}"/>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5" name="Footer Placeholder 4">
            <a:extLst>
              <a:ext uri="{FF2B5EF4-FFF2-40B4-BE49-F238E27FC236}">
                <a16:creationId xmlns:a16="http://schemas.microsoft.com/office/drawing/2014/main" id="{0D5FE114-7587-4D4C-BEA3-F3BA5D1A8D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6C5A93-D591-C546-B7F8-6F32992C110B}"/>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42502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CED7DB-D5E2-1246-9CA4-C84E435D8F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134B7F0-426C-174E-BCD0-8070B15718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8A771D-5A56-5C4A-90BC-23149CE47CCE}"/>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5" name="Footer Placeholder 4">
            <a:extLst>
              <a:ext uri="{FF2B5EF4-FFF2-40B4-BE49-F238E27FC236}">
                <a16:creationId xmlns:a16="http://schemas.microsoft.com/office/drawing/2014/main" id="{E2C417A0-8F7B-F344-9B72-04B01CCC5F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3A09E5-82F0-FE48-A94D-D3C6C16ACA29}"/>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2048496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3CA3D-71B7-6445-ABD4-D019D56ECB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ADC3A2-B074-D944-A5EA-92F001D4523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47B545-CEED-544D-8A7C-3B2CF7803CE0}"/>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5" name="Footer Placeholder 4">
            <a:extLst>
              <a:ext uri="{FF2B5EF4-FFF2-40B4-BE49-F238E27FC236}">
                <a16:creationId xmlns:a16="http://schemas.microsoft.com/office/drawing/2014/main" id="{08144B88-5F91-A243-9F2A-6883C0B2EE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973737-F6CC-0341-B995-EB2AA8F666BF}"/>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3684359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7B05A8-DF3E-3D49-B5C8-1A9BB36785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C7DE8C8-55DF-AA46-873A-B9D360040B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37BE57-50B5-AE43-A157-1E88A6A9C40A}"/>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5" name="Footer Placeholder 4">
            <a:extLst>
              <a:ext uri="{FF2B5EF4-FFF2-40B4-BE49-F238E27FC236}">
                <a16:creationId xmlns:a16="http://schemas.microsoft.com/office/drawing/2014/main" id="{7BDBE90E-8C49-2D47-9545-B71874D87F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EA6312-AB0A-944E-91B5-8496A4BAAC31}"/>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1771380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13464-82E0-0D48-8D28-4F416585A6E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06A4EB-8025-C54E-A1A9-0F5A7E55308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5A463BA-4B25-B940-ADB9-A486DF26299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12B46E-13DF-764A-A42C-01514771F0CA}"/>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6" name="Footer Placeholder 5">
            <a:extLst>
              <a:ext uri="{FF2B5EF4-FFF2-40B4-BE49-F238E27FC236}">
                <a16:creationId xmlns:a16="http://schemas.microsoft.com/office/drawing/2014/main" id="{3855A450-CC79-F946-9F5A-F5B9608693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E933EA-A724-F345-8176-49510B85E188}"/>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4001403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EC754-2C2B-9741-A304-E5C8887ED41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1D9CA44-F2FC-4841-BA9B-399DB45B01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004E390-7AF7-C944-8B57-A806079B57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B159F53-F0C1-034F-8DD7-B1C584D9AB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E5189E-4D68-104F-9B97-00DEE60E1F9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46E4B7-44B1-8F4E-989D-BBB2BB5835D0}"/>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8" name="Footer Placeholder 7">
            <a:extLst>
              <a:ext uri="{FF2B5EF4-FFF2-40B4-BE49-F238E27FC236}">
                <a16:creationId xmlns:a16="http://schemas.microsoft.com/office/drawing/2014/main" id="{9D7CF249-933F-3D41-A602-718E16A735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A67D399-3DE4-2542-9340-592DC942B4D1}"/>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167878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2851B-1389-0946-9FDF-5262EB17157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9549E4-B587-F54D-B03C-EA5BCCA3F8A7}"/>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4" name="Footer Placeholder 3">
            <a:extLst>
              <a:ext uri="{FF2B5EF4-FFF2-40B4-BE49-F238E27FC236}">
                <a16:creationId xmlns:a16="http://schemas.microsoft.com/office/drawing/2014/main" id="{D8261DF9-05DB-1A4F-A3DC-64A765E08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FDCB46-DB60-BD40-B24A-53A0F1E22498}"/>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20169142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80DF95-39B4-934F-90BD-CA821D2A6B6D}"/>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3" name="Footer Placeholder 2">
            <a:extLst>
              <a:ext uri="{FF2B5EF4-FFF2-40B4-BE49-F238E27FC236}">
                <a16:creationId xmlns:a16="http://schemas.microsoft.com/office/drawing/2014/main" id="{A8D9304E-E52C-3144-9505-E9B52800D2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0ADC07F-75C8-F64D-860A-73BBA6BB2D0A}"/>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27418464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4EC4F-4420-3B40-AE65-360E318187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03E1FA-387B-2345-9202-0C19CFCE90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BA79904-73E6-3244-829A-81E924A237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FC83AC-831D-0545-B168-27DA6DE76D9A}"/>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6" name="Footer Placeholder 5">
            <a:extLst>
              <a:ext uri="{FF2B5EF4-FFF2-40B4-BE49-F238E27FC236}">
                <a16:creationId xmlns:a16="http://schemas.microsoft.com/office/drawing/2014/main" id="{CB759A71-3C20-D34E-ABD1-FF97CC8AE9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6669F3-FB33-AC40-A780-5085A85CCE1F}"/>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3939930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7D93B8-5C14-8640-A4BF-D3E4188CDF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FD922BF-DB3B-BA46-B804-1D634806D7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B40A83-34C6-1340-B7B2-ECD1BE82A5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E0EF16-2E89-284B-B5FB-2E4FA7042525}"/>
              </a:ext>
            </a:extLst>
          </p:cNvPr>
          <p:cNvSpPr>
            <a:spLocks noGrp="1"/>
          </p:cNvSpPr>
          <p:nvPr>
            <p:ph type="dt" sz="half" idx="10"/>
          </p:nvPr>
        </p:nvSpPr>
        <p:spPr/>
        <p:txBody>
          <a:bodyPr/>
          <a:lstStyle/>
          <a:p>
            <a:fld id="{868FDEAC-1749-2C41-9FB2-14B4F4D7FBD0}" type="datetimeFigureOut">
              <a:rPr lang="en-US" smtClean="0"/>
              <a:t>1/31/22</a:t>
            </a:fld>
            <a:endParaRPr lang="en-US"/>
          </a:p>
        </p:txBody>
      </p:sp>
      <p:sp>
        <p:nvSpPr>
          <p:cNvPr id="6" name="Footer Placeholder 5">
            <a:extLst>
              <a:ext uri="{FF2B5EF4-FFF2-40B4-BE49-F238E27FC236}">
                <a16:creationId xmlns:a16="http://schemas.microsoft.com/office/drawing/2014/main" id="{B85FE0C4-DBD1-E646-8EB2-0FA5E3303F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F14AA4-FC38-B547-84D2-35F21DB31B32}"/>
              </a:ext>
            </a:extLst>
          </p:cNvPr>
          <p:cNvSpPr>
            <a:spLocks noGrp="1"/>
          </p:cNvSpPr>
          <p:nvPr>
            <p:ph type="sldNum" sz="quarter" idx="12"/>
          </p:nvPr>
        </p:nvSpPr>
        <p:spPr/>
        <p:txBody>
          <a:bodyPr/>
          <a:lstStyle/>
          <a:p>
            <a:fld id="{AA85936F-143C-0E40-B2C6-B37C49A5BFDF}" type="slidenum">
              <a:rPr lang="en-US" smtClean="0"/>
              <a:t>‹#›</a:t>
            </a:fld>
            <a:endParaRPr lang="en-US"/>
          </a:p>
        </p:txBody>
      </p:sp>
    </p:spTree>
    <p:extLst>
      <p:ext uri="{BB962C8B-B14F-4D97-AF65-F5344CB8AC3E}">
        <p14:creationId xmlns:p14="http://schemas.microsoft.com/office/powerpoint/2010/main" val="9956171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9601E5D-FEF0-524B-97C7-6F8FC49701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6C6522-E4B4-EE47-97F6-897013D1CF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D4FF58-BEFC-4244-AC52-E01FA49818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8FDEAC-1749-2C41-9FB2-14B4F4D7FBD0}" type="datetimeFigureOut">
              <a:rPr lang="en-US" smtClean="0"/>
              <a:t>1/31/22</a:t>
            </a:fld>
            <a:endParaRPr lang="en-US"/>
          </a:p>
        </p:txBody>
      </p:sp>
      <p:sp>
        <p:nvSpPr>
          <p:cNvPr id="5" name="Footer Placeholder 4">
            <a:extLst>
              <a:ext uri="{FF2B5EF4-FFF2-40B4-BE49-F238E27FC236}">
                <a16:creationId xmlns:a16="http://schemas.microsoft.com/office/drawing/2014/main" id="{F99F744C-69AC-3F4C-A855-20023EBEB8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632C9C-51EB-C24E-BEC2-60655DF3A8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A85936F-143C-0E40-B2C6-B37C49A5BFDF}" type="slidenum">
              <a:rPr lang="en-US" smtClean="0"/>
              <a:t>‹#›</a:t>
            </a:fld>
            <a:endParaRPr lang="en-US"/>
          </a:p>
        </p:txBody>
      </p:sp>
    </p:spTree>
    <p:extLst>
      <p:ext uri="{BB962C8B-B14F-4D97-AF65-F5344CB8AC3E}">
        <p14:creationId xmlns:p14="http://schemas.microsoft.com/office/powerpoint/2010/main" val="39248441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9893F-05E8-1047-BDC7-29EC6CA8AB8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B9924A6-DBEF-9944-9FE4-4D66B74D9A1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35116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DCBA68-177D-5B43-B227-F5AE518DE82E}"/>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dirty="0"/>
              <a:t>Peak Wavelength Sphere</a:t>
            </a:r>
          </a:p>
        </p:txBody>
      </p:sp>
      <p:sp>
        <p:nvSpPr>
          <p:cNvPr id="16" name="Rectangle 15">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9"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A screenshot of a computer&#10;&#10;Description automatically generated with low confidence">
            <a:extLst>
              <a:ext uri="{FF2B5EF4-FFF2-40B4-BE49-F238E27FC236}">
                <a16:creationId xmlns:a16="http://schemas.microsoft.com/office/drawing/2014/main" id="{F83326B8-C203-EE4C-96AA-A9A1A9A6283E}"/>
              </a:ext>
            </a:extLst>
          </p:cNvPr>
          <p:cNvPicPr>
            <a:picLocks noChangeAspect="1"/>
          </p:cNvPicPr>
          <p:nvPr/>
        </p:nvPicPr>
        <p:blipFill>
          <a:blip r:embed="rId2"/>
          <a:stretch>
            <a:fillRect/>
          </a:stretch>
        </p:blipFill>
        <p:spPr>
          <a:xfrm>
            <a:off x="6479837" y="674455"/>
            <a:ext cx="5586942" cy="1927496"/>
          </a:xfrm>
          <a:prstGeom prst="rect">
            <a:avLst/>
          </a:prstGeom>
        </p:spPr>
      </p:pic>
      <p:sp>
        <p:nvSpPr>
          <p:cNvPr id="40" name="Rectangle 39">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10;&#10;Description automatically generated">
            <a:extLst>
              <a:ext uri="{FF2B5EF4-FFF2-40B4-BE49-F238E27FC236}">
                <a16:creationId xmlns:a16="http://schemas.microsoft.com/office/drawing/2014/main" id="{145B4F03-ABF7-F74F-B2CB-856B57F808E0}"/>
              </a:ext>
            </a:extLst>
          </p:cNvPr>
          <p:cNvPicPr>
            <a:picLocks noGrp="1" noChangeAspect="1"/>
          </p:cNvPicPr>
          <p:nvPr>
            <p:ph idx="1"/>
          </p:nvPr>
        </p:nvPicPr>
        <p:blipFill>
          <a:blip r:embed="rId3"/>
          <a:stretch>
            <a:fillRect/>
          </a:stretch>
        </p:blipFill>
        <p:spPr>
          <a:xfrm>
            <a:off x="1065533" y="3315854"/>
            <a:ext cx="4954284" cy="3455611"/>
          </a:xfrm>
          <a:prstGeom prst="rect">
            <a:avLst/>
          </a:prstGeom>
        </p:spPr>
      </p:pic>
      <p:pic>
        <p:nvPicPr>
          <p:cNvPr id="7" name="Picture 6" descr="A picture containing line chart&#10;&#10;Description automatically generated">
            <a:extLst>
              <a:ext uri="{FF2B5EF4-FFF2-40B4-BE49-F238E27FC236}">
                <a16:creationId xmlns:a16="http://schemas.microsoft.com/office/drawing/2014/main" id="{257B4F8C-741C-FA4F-97E7-E297FB3C5C35}"/>
              </a:ext>
            </a:extLst>
          </p:cNvPr>
          <p:cNvPicPr>
            <a:picLocks noChangeAspect="1"/>
          </p:cNvPicPr>
          <p:nvPr/>
        </p:nvPicPr>
        <p:blipFill>
          <a:blip r:embed="rId4"/>
          <a:stretch>
            <a:fillRect/>
          </a:stretch>
        </p:blipFill>
        <p:spPr>
          <a:xfrm>
            <a:off x="6479838" y="3437414"/>
            <a:ext cx="5586942" cy="3212490"/>
          </a:xfrm>
          <a:prstGeom prst="rect">
            <a:avLst/>
          </a:prstGeom>
        </p:spPr>
      </p:pic>
    </p:spTree>
    <p:extLst>
      <p:ext uri="{BB962C8B-B14F-4D97-AF65-F5344CB8AC3E}">
        <p14:creationId xmlns:p14="http://schemas.microsoft.com/office/powerpoint/2010/main" val="34882377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9DA367-634D-264A-9F0F-45C3567E915D}"/>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dirty="0"/>
              <a:t>Plot descriptions </a:t>
            </a:r>
          </a:p>
        </p:txBody>
      </p:sp>
      <p:sp>
        <p:nvSpPr>
          <p:cNvPr id="24" name="Rectangle 23">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27"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7" name="Picture 16" descr="A screenshot of a computer&#10;&#10;Description automatically generated with low confidence">
            <a:extLst>
              <a:ext uri="{FF2B5EF4-FFF2-40B4-BE49-F238E27FC236}">
                <a16:creationId xmlns:a16="http://schemas.microsoft.com/office/drawing/2014/main" id="{DF3684A7-AC6C-CE4E-85DD-18960F079D29}"/>
              </a:ext>
            </a:extLst>
          </p:cNvPr>
          <p:cNvPicPr>
            <a:picLocks noChangeAspect="1"/>
          </p:cNvPicPr>
          <p:nvPr/>
        </p:nvPicPr>
        <p:blipFill>
          <a:blip r:embed="rId2"/>
          <a:stretch>
            <a:fillRect/>
          </a:stretch>
        </p:blipFill>
        <p:spPr>
          <a:xfrm>
            <a:off x="6479837" y="681439"/>
            <a:ext cx="5586942" cy="1913529"/>
          </a:xfrm>
          <a:prstGeom prst="rect">
            <a:avLst/>
          </a:prstGeom>
        </p:spPr>
      </p:pic>
      <p:sp>
        <p:nvSpPr>
          <p:cNvPr id="48" name="Rectangle 47">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Content Placeholder 10" descr="Chart&#10;&#10;Description automatically generated">
            <a:extLst>
              <a:ext uri="{FF2B5EF4-FFF2-40B4-BE49-F238E27FC236}">
                <a16:creationId xmlns:a16="http://schemas.microsoft.com/office/drawing/2014/main" id="{C14F136C-A70A-3B41-B5C0-46FC6EFCE22E}"/>
              </a:ext>
            </a:extLst>
          </p:cNvPr>
          <p:cNvPicPr>
            <a:picLocks noGrp="1" noChangeAspect="1"/>
          </p:cNvPicPr>
          <p:nvPr>
            <p:ph idx="1"/>
          </p:nvPr>
        </p:nvPicPr>
        <p:blipFill>
          <a:blip r:embed="rId3"/>
          <a:stretch>
            <a:fillRect/>
          </a:stretch>
        </p:blipFill>
        <p:spPr>
          <a:xfrm>
            <a:off x="1109145" y="3315854"/>
            <a:ext cx="4867060" cy="3455611"/>
          </a:xfrm>
          <a:prstGeom prst="rect">
            <a:avLst/>
          </a:prstGeom>
        </p:spPr>
      </p:pic>
      <p:pic>
        <p:nvPicPr>
          <p:cNvPr id="13" name="Picture 12" descr="A picture containing line chart&#10;&#10;Description automatically generated">
            <a:extLst>
              <a:ext uri="{FF2B5EF4-FFF2-40B4-BE49-F238E27FC236}">
                <a16:creationId xmlns:a16="http://schemas.microsoft.com/office/drawing/2014/main" id="{2D11CC25-0A2F-AC4A-977F-3F1E4E2603B9}"/>
              </a:ext>
            </a:extLst>
          </p:cNvPr>
          <p:cNvPicPr>
            <a:picLocks noChangeAspect="1"/>
          </p:cNvPicPr>
          <p:nvPr/>
        </p:nvPicPr>
        <p:blipFill>
          <a:blip r:embed="rId4"/>
          <a:stretch>
            <a:fillRect/>
          </a:stretch>
        </p:blipFill>
        <p:spPr>
          <a:xfrm>
            <a:off x="6479838" y="3479316"/>
            <a:ext cx="5586942" cy="3128686"/>
          </a:xfrm>
          <a:prstGeom prst="rect">
            <a:avLst/>
          </a:prstGeom>
        </p:spPr>
      </p:pic>
      <p:sp>
        <p:nvSpPr>
          <p:cNvPr id="3" name="TextBox 2">
            <a:extLst>
              <a:ext uri="{FF2B5EF4-FFF2-40B4-BE49-F238E27FC236}">
                <a16:creationId xmlns:a16="http://schemas.microsoft.com/office/drawing/2014/main" id="{CDB40606-DAB6-D944-9AC4-AAF3CDCC6A0A}"/>
              </a:ext>
            </a:extLst>
          </p:cNvPr>
          <p:cNvSpPr txBox="1"/>
          <p:nvPr/>
        </p:nvSpPr>
        <p:spPr>
          <a:xfrm>
            <a:off x="1617954" y="3448233"/>
            <a:ext cx="2443256" cy="1477328"/>
          </a:xfrm>
          <a:prstGeom prst="rect">
            <a:avLst/>
          </a:prstGeom>
          <a:noFill/>
        </p:spPr>
        <p:txBody>
          <a:bodyPr wrap="square" rtlCol="0">
            <a:spAutoFit/>
          </a:bodyPr>
          <a:lstStyle/>
          <a:p>
            <a:r>
              <a:rPr lang="en-US" dirty="0">
                <a:solidFill>
                  <a:srgbClr val="FF0000"/>
                </a:solidFill>
              </a:rPr>
              <a:t>This plot shows all the samples from each optimization color coded with their distance from the target </a:t>
            </a:r>
          </a:p>
        </p:txBody>
      </p:sp>
      <p:sp>
        <p:nvSpPr>
          <p:cNvPr id="47" name="TextBox 46">
            <a:extLst>
              <a:ext uri="{FF2B5EF4-FFF2-40B4-BE49-F238E27FC236}">
                <a16:creationId xmlns:a16="http://schemas.microsoft.com/office/drawing/2014/main" id="{965AA807-C4B8-A446-B604-01304044AAC8}"/>
              </a:ext>
            </a:extLst>
          </p:cNvPr>
          <p:cNvSpPr txBox="1"/>
          <p:nvPr/>
        </p:nvSpPr>
        <p:spPr>
          <a:xfrm>
            <a:off x="8639599" y="4200693"/>
            <a:ext cx="2443256" cy="1200329"/>
          </a:xfrm>
          <a:prstGeom prst="rect">
            <a:avLst/>
          </a:prstGeom>
          <a:noFill/>
        </p:spPr>
        <p:txBody>
          <a:bodyPr wrap="square" rtlCol="0">
            <a:spAutoFit/>
          </a:bodyPr>
          <a:lstStyle/>
          <a:p>
            <a:r>
              <a:rPr lang="en-US" dirty="0">
                <a:solidFill>
                  <a:srgbClr val="FF0000"/>
                </a:solidFill>
              </a:rPr>
              <a:t>This plot shows the cumulative best score of the best trial sample of each batch </a:t>
            </a:r>
          </a:p>
        </p:txBody>
      </p:sp>
      <p:sp>
        <p:nvSpPr>
          <p:cNvPr id="49" name="TextBox 48">
            <a:extLst>
              <a:ext uri="{FF2B5EF4-FFF2-40B4-BE49-F238E27FC236}">
                <a16:creationId xmlns:a16="http://schemas.microsoft.com/office/drawing/2014/main" id="{0F5A5473-9A17-6D41-975F-FE08A0091D6C}"/>
              </a:ext>
            </a:extLst>
          </p:cNvPr>
          <p:cNvSpPr txBox="1"/>
          <p:nvPr/>
        </p:nvSpPr>
        <p:spPr>
          <a:xfrm>
            <a:off x="5353273" y="180599"/>
            <a:ext cx="5978162" cy="1754326"/>
          </a:xfrm>
          <a:prstGeom prst="rect">
            <a:avLst/>
          </a:prstGeom>
          <a:noFill/>
        </p:spPr>
        <p:txBody>
          <a:bodyPr wrap="square" rtlCol="0">
            <a:spAutoFit/>
          </a:bodyPr>
          <a:lstStyle/>
          <a:p>
            <a:r>
              <a:rPr lang="en-US" dirty="0">
                <a:solidFill>
                  <a:srgbClr val="FF0000"/>
                </a:solidFill>
              </a:rPr>
              <a:t>Plot a) shows the best sample of each batch compared to the target. Plot b) shows the concentrations sampled during the optimization, with the target concentration in red, and the best estimate from the surrogate model using in the Bayesian Optimization in black. The contours represent the distance of each sample as predicted by the surrogate model.  </a:t>
            </a:r>
          </a:p>
        </p:txBody>
      </p:sp>
    </p:spTree>
    <p:extLst>
      <p:ext uri="{BB962C8B-B14F-4D97-AF65-F5344CB8AC3E}">
        <p14:creationId xmlns:p14="http://schemas.microsoft.com/office/powerpoint/2010/main" val="2136891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9DA367-634D-264A-9F0F-45C3567E915D}"/>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dirty="0"/>
              <a:t>Amplitude Phase Rod</a:t>
            </a:r>
          </a:p>
        </p:txBody>
      </p:sp>
      <p:sp>
        <p:nvSpPr>
          <p:cNvPr id="24" name="Rectangle 23">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27"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7" name="Picture 16" descr="A screenshot of a computer&#10;&#10;Description automatically generated with low confidence">
            <a:extLst>
              <a:ext uri="{FF2B5EF4-FFF2-40B4-BE49-F238E27FC236}">
                <a16:creationId xmlns:a16="http://schemas.microsoft.com/office/drawing/2014/main" id="{DF3684A7-AC6C-CE4E-85DD-18960F079D29}"/>
              </a:ext>
            </a:extLst>
          </p:cNvPr>
          <p:cNvPicPr>
            <a:picLocks noChangeAspect="1"/>
          </p:cNvPicPr>
          <p:nvPr/>
        </p:nvPicPr>
        <p:blipFill>
          <a:blip r:embed="rId2"/>
          <a:stretch>
            <a:fillRect/>
          </a:stretch>
        </p:blipFill>
        <p:spPr>
          <a:xfrm>
            <a:off x="6479837" y="681439"/>
            <a:ext cx="5586942" cy="1913529"/>
          </a:xfrm>
          <a:prstGeom prst="rect">
            <a:avLst/>
          </a:prstGeom>
        </p:spPr>
      </p:pic>
      <p:sp>
        <p:nvSpPr>
          <p:cNvPr id="48" name="Rectangle 47">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Content Placeholder 10" descr="Chart&#10;&#10;Description automatically generated">
            <a:extLst>
              <a:ext uri="{FF2B5EF4-FFF2-40B4-BE49-F238E27FC236}">
                <a16:creationId xmlns:a16="http://schemas.microsoft.com/office/drawing/2014/main" id="{C14F136C-A70A-3B41-B5C0-46FC6EFCE22E}"/>
              </a:ext>
            </a:extLst>
          </p:cNvPr>
          <p:cNvPicPr>
            <a:picLocks noGrp="1" noChangeAspect="1"/>
          </p:cNvPicPr>
          <p:nvPr>
            <p:ph idx="1"/>
          </p:nvPr>
        </p:nvPicPr>
        <p:blipFill>
          <a:blip r:embed="rId3"/>
          <a:stretch>
            <a:fillRect/>
          </a:stretch>
        </p:blipFill>
        <p:spPr>
          <a:xfrm>
            <a:off x="1109145" y="3315854"/>
            <a:ext cx="4867060" cy="3455611"/>
          </a:xfrm>
          <a:prstGeom prst="rect">
            <a:avLst/>
          </a:prstGeom>
        </p:spPr>
      </p:pic>
      <p:pic>
        <p:nvPicPr>
          <p:cNvPr id="13" name="Picture 12" descr="A picture containing line chart&#10;&#10;Description automatically generated">
            <a:extLst>
              <a:ext uri="{FF2B5EF4-FFF2-40B4-BE49-F238E27FC236}">
                <a16:creationId xmlns:a16="http://schemas.microsoft.com/office/drawing/2014/main" id="{2D11CC25-0A2F-AC4A-977F-3F1E4E2603B9}"/>
              </a:ext>
            </a:extLst>
          </p:cNvPr>
          <p:cNvPicPr>
            <a:picLocks noChangeAspect="1"/>
          </p:cNvPicPr>
          <p:nvPr/>
        </p:nvPicPr>
        <p:blipFill>
          <a:blip r:embed="rId4"/>
          <a:stretch>
            <a:fillRect/>
          </a:stretch>
        </p:blipFill>
        <p:spPr>
          <a:xfrm>
            <a:off x="6479838" y="3479316"/>
            <a:ext cx="5586942" cy="3128686"/>
          </a:xfrm>
          <a:prstGeom prst="rect">
            <a:avLst/>
          </a:prstGeom>
        </p:spPr>
      </p:pic>
    </p:spTree>
    <p:extLst>
      <p:ext uri="{BB962C8B-B14F-4D97-AF65-F5344CB8AC3E}">
        <p14:creationId xmlns:p14="http://schemas.microsoft.com/office/powerpoint/2010/main" val="299524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485C7C-D22F-5649-83E7-E5DCED218437}"/>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dirty="0"/>
              <a:t>SRVF Rod</a:t>
            </a:r>
          </a:p>
        </p:txBody>
      </p:sp>
      <p:sp>
        <p:nvSpPr>
          <p:cNvPr id="16" name="Rectangle 15">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9"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Graphical user interface, application&#10;&#10;Description automatically generated">
            <a:extLst>
              <a:ext uri="{FF2B5EF4-FFF2-40B4-BE49-F238E27FC236}">
                <a16:creationId xmlns:a16="http://schemas.microsoft.com/office/drawing/2014/main" id="{37B516E2-F621-9B4C-820F-19D56453B6AA}"/>
              </a:ext>
            </a:extLst>
          </p:cNvPr>
          <p:cNvPicPr>
            <a:picLocks noChangeAspect="1"/>
          </p:cNvPicPr>
          <p:nvPr/>
        </p:nvPicPr>
        <p:blipFill>
          <a:blip r:embed="rId2"/>
          <a:stretch>
            <a:fillRect/>
          </a:stretch>
        </p:blipFill>
        <p:spPr>
          <a:xfrm>
            <a:off x="6479837" y="660488"/>
            <a:ext cx="5586942" cy="1955431"/>
          </a:xfrm>
          <a:prstGeom prst="rect">
            <a:avLst/>
          </a:prstGeom>
        </p:spPr>
      </p:pic>
      <p:sp>
        <p:nvSpPr>
          <p:cNvPr id="40" name="Rectangle 39">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 histogram&#10;&#10;Description automatically generated">
            <a:extLst>
              <a:ext uri="{FF2B5EF4-FFF2-40B4-BE49-F238E27FC236}">
                <a16:creationId xmlns:a16="http://schemas.microsoft.com/office/drawing/2014/main" id="{96F34EFA-E7B7-9F47-AB81-4542E0741708}"/>
              </a:ext>
            </a:extLst>
          </p:cNvPr>
          <p:cNvPicPr>
            <a:picLocks noGrp="1" noChangeAspect="1"/>
          </p:cNvPicPr>
          <p:nvPr>
            <p:ph idx="1"/>
          </p:nvPr>
        </p:nvPicPr>
        <p:blipFill>
          <a:blip r:embed="rId3"/>
          <a:stretch>
            <a:fillRect/>
          </a:stretch>
        </p:blipFill>
        <p:spPr>
          <a:xfrm>
            <a:off x="1175817" y="3315854"/>
            <a:ext cx="4733716" cy="3455611"/>
          </a:xfrm>
          <a:prstGeom prst="rect">
            <a:avLst/>
          </a:prstGeom>
        </p:spPr>
      </p:pic>
      <p:pic>
        <p:nvPicPr>
          <p:cNvPr id="7" name="Picture 6" descr="Chart, line chart&#10;&#10;Description automatically generated">
            <a:extLst>
              <a:ext uri="{FF2B5EF4-FFF2-40B4-BE49-F238E27FC236}">
                <a16:creationId xmlns:a16="http://schemas.microsoft.com/office/drawing/2014/main" id="{E1AAEAA3-47E3-4E4A-A382-C236FA931170}"/>
              </a:ext>
            </a:extLst>
          </p:cNvPr>
          <p:cNvPicPr>
            <a:picLocks noChangeAspect="1"/>
          </p:cNvPicPr>
          <p:nvPr/>
        </p:nvPicPr>
        <p:blipFill>
          <a:blip r:embed="rId4"/>
          <a:stretch>
            <a:fillRect/>
          </a:stretch>
        </p:blipFill>
        <p:spPr>
          <a:xfrm>
            <a:off x="6479838" y="3409479"/>
            <a:ext cx="5586942" cy="3268360"/>
          </a:xfrm>
          <a:prstGeom prst="rect">
            <a:avLst/>
          </a:prstGeom>
        </p:spPr>
      </p:pic>
    </p:spTree>
    <p:extLst>
      <p:ext uri="{BB962C8B-B14F-4D97-AF65-F5344CB8AC3E}">
        <p14:creationId xmlns:p14="http://schemas.microsoft.com/office/powerpoint/2010/main" val="2781948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4F2842-4F74-A747-B2D1-441354085BCD}"/>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dirty="0"/>
              <a:t>Euclidean ROD</a:t>
            </a:r>
          </a:p>
        </p:txBody>
      </p:sp>
      <p:sp>
        <p:nvSpPr>
          <p:cNvPr id="16" name="Rectangle 15">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9"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A picture containing text, screen&#10;&#10;Description automatically generated">
            <a:extLst>
              <a:ext uri="{FF2B5EF4-FFF2-40B4-BE49-F238E27FC236}">
                <a16:creationId xmlns:a16="http://schemas.microsoft.com/office/drawing/2014/main" id="{F108EF43-23E5-F445-9BD4-9F0C796DD127}"/>
              </a:ext>
            </a:extLst>
          </p:cNvPr>
          <p:cNvPicPr>
            <a:picLocks noChangeAspect="1"/>
          </p:cNvPicPr>
          <p:nvPr/>
        </p:nvPicPr>
        <p:blipFill>
          <a:blip r:embed="rId2"/>
          <a:stretch>
            <a:fillRect/>
          </a:stretch>
        </p:blipFill>
        <p:spPr>
          <a:xfrm>
            <a:off x="6479837" y="681439"/>
            <a:ext cx="5586942" cy="1913529"/>
          </a:xfrm>
          <a:prstGeom prst="rect">
            <a:avLst/>
          </a:prstGeom>
        </p:spPr>
      </p:pic>
      <p:sp>
        <p:nvSpPr>
          <p:cNvPr id="40" name="Rectangle 39">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10;&#10;Description automatically generated">
            <a:extLst>
              <a:ext uri="{FF2B5EF4-FFF2-40B4-BE49-F238E27FC236}">
                <a16:creationId xmlns:a16="http://schemas.microsoft.com/office/drawing/2014/main" id="{B43AE6FE-A24A-E845-83C4-0F1D3C57387E}"/>
              </a:ext>
            </a:extLst>
          </p:cNvPr>
          <p:cNvPicPr>
            <a:picLocks noGrp="1" noChangeAspect="1"/>
          </p:cNvPicPr>
          <p:nvPr>
            <p:ph idx="1"/>
          </p:nvPr>
        </p:nvPicPr>
        <p:blipFill>
          <a:blip r:embed="rId3"/>
          <a:stretch>
            <a:fillRect/>
          </a:stretch>
        </p:blipFill>
        <p:spPr>
          <a:xfrm>
            <a:off x="1134582" y="3315854"/>
            <a:ext cx="4816185" cy="3455611"/>
          </a:xfrm>
          <a:prstGeom prst="rect">
            <a:avLst/>
          </a:prstGeom>
        </p:spPr>
      </p:pic>
      <p:pic>
        <p:nvPicPr>
          <p:cNvPr id="7" name="Picture 6" descr="Chart, line chart&#10;&#10;Description automatically generated">
            <a:extLst>
              <a:ext uri="{FF2B5EF4-FFF2-40B4-BE49-F238E27FC236}">
                <a16:creationId xmlns:a16="http://schemas.microsoft.com/office/drawing/2014/main" id="{428D1077-6F47-1D4B-8354-6135D4B6BC42}"/>
              </a:ext>
            </a:extLst>
          </p:cNvPr>
          <p:cNvPicPr>
            <a:picLocks noChangeAspect="1"/>
          </p:cNvPicPr>
          <p:nvPr/>
        </p:nvPicPr>
        <p:blipFill>
          <a:blip r:embed="rId4"/>
          <a:stretch>
            <a:fillRect/>
          </a:stretch>
        </p:blipFill>
        <p:spPr>
          <a:xfrm>
            <a:off x="6479838" y="3367578"/>
            <a:ext cx="5586942" cy="3352163"/>
          </a:xfrm>
          <a:prstGeom prst="rect">
            <a:avLst/>
          </a:prstGeom>
        </p:spPr>
      </p:pic>
    </p:spTree>
    <p:extLst>
      <p:ext uri="{BB962C8B-B14F-4D97-AF65-F5344CB8AC3E}">
        <p14:creationId xmlns:p14="http://schemas.microsoft.com/office/powerpoint/2010/main" val="35746547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9A3A1F-6BCF-6A40-A732-777FB86826AD}"/>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dirty="0"/>
              <a:t>Peak Wavelength Rod</a:t>
            </a:r>
          </a:p>
        </p:txBody>
      </p:sp>
      <p:sp>
        <p:nvSpPr>
          <p:cNvPr id="16" name="Rectangle 15">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9"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Graphical user interface, application&#10;&#10;Description automatically generated">
            <a:extLst>
              <a:ext uri="{FF2B5EF4-FFF2-40B4-BE49-F238E27FC236}">
                <a16:creationId xmlns:a16="http://schemas.microsoft.com/office/drawing/2014/main" id="{04BFCCAF-6CEF-7C45-BC7C-560A19596B70}"/>
              </a:ext>
            </a:extLst>
          </p:cNvPr>
          <p:cNvPicPr>
            <a:picLocks noChangeAspect="1"/>
          </p:cNvPicPr>
          <p:nvPr/>
        </p:nvPicPr>
        <p:blipFill>
          <a:blip r:embed="rId2"/>
          <a:stretch>
            <a:fillRect/>
          </a:stretch>
        </p:blipFill>
        <p:spPr>
          <a:xfrm>
            <a:off x="6479837" y="681439"/>
            <a:ext cx="5586942" cy="1913529"/>
          </a:xfrm>
          <a:prstGeom prst="rect">
            <a:avLst/>
          </a:prstGeom>
        </p:spPr>
      </p:pic>
      <p:sp>
        <p:nvSpPr>
          <p:cNvPr id="40" name="Rectangle 39">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 histogram&#10;&#10;Description automatically generated">
            <a:extLst>
              <a:ext uri="{FF2B5EF4-FFF2-40B4-BE49-F238E27FC236}">
                <a16:creationId xmlns:a16="http://schemas.microsoft.com/office/drawing/2014/main" id="{EEB9228F-B0A5-8040-80B7-EF820C0FB4C4}"/>
              </a:ext>
            </a:extLst>
          </p:cNvPr>
          <p:cNvPicPr>
            <a:picLocks noGrp="1" noChangeAspect="1"/>
          </p:cNvPicPr>
          <p:nvPr>
            <p:ph idx="1"/>
          </p:nvPr>
        </p:nvPicPr>
        <p:blipFill>
          <a:blip r:embed="rId3"/>
          <a:stretch>
            <a:fillRect/>
          </a:stretch>
        </p:blipFill>
        <p:spPr>
          <a:xfrm>
            <a:off x="1109145" y="3315854"/>
            <a:ext cx="4867060" cy="3455611"/>
          </a:xfrm>
          <a:prstGeom prst="rect">
            <a:avLst/>
          </a:prstGeom>
        </p:spPr>
      </p:pic>
      <p:pic>
        <p:nvPicPr>
          <p:cNvPr id="7" name="Picture 6" descr="A picture containing chart&#10;&#10;Description automatically generated">
            <a:extLst>
              <a:ext uri="{FF2B5EF4-FFF2-40B4-BE49-F238E27FC236}">
                <a16:creationId xmlns:a16="http://schemas.microsoft.com/office/drawing/2014/main" id="{5022883D-8B51-9A4F-8C6C-7C3CEAFE0E0B}"/>
              </a:ext>
            </a:extLst>
          </p:cNvPr>
          <p:cNvPicPr>
            <a:picLocks noChangeAspect="1"/>
          </p:cNvPicPr>
          <p:nvPr/>
        </p:nvPicPr>
        <p:blipFill>
          <a:blip r:embed="rId4"/>
          <a:stretch>
            <a:fillRect/>
          </a:stretch>
        </p:blipFill>
        <p:spPr>
          <a:xfrm>
            <a:off x="6479838" y="3465349"/>
            <a:ext cx="5586942" cy="3156621"/>
          </a:xfrm>
          <a:prstGeom prst="rect">
            <a:avLst/>
          </a:prstGeom>
        </p:spPr>
      </p:pic>
    </p:spTree>
    <p:extLst>
      <p:ext uri="{BB962C8B-B14F-4D97-AF65-F5344CB8AC3E}">
        <p14:creationId xmlns:p14="http://schemas.microsoft.com/office/powerpoint/2010/main" val="4270047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7D2D4EC-849A-D847-9E8F-0D96DDCD1ABD}"/>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dirty="0"/>
              <a:t>Amplitude Phase Sphere</a:t>
            </a:r>
          </a:p>
        </p:txBody>
      </p:sp>
      <p:sp>
        <p:nvSpPr>
          <p:cNvPr id="16" name="Rectangle 15">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9"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Graphical user interface, application&#10;&#10;Description automatically generated with medium confidence">
            <a:extLst>
              <a:ext uri="{FF2B5EF4-FFF2-40B4-BE49-F238E27FC236}">
                <a16:creationId xmlns:a16="http://schemas.microsoft.com/office/drawing/2014/main" id="{D8B4ECD1-10FB-5D4C-98F2-23AE3FCD0207}"/>
              </a:ext>
            </a:extLst>
          </p:cNvPr>
          <p:cNvPicPr>
            <a:picLocks noChangeAspect="1"/>
          </p:cNvPicPr>
          <p:nvPr/>
        </p:nvPicPr>
        <p:blipFill>
          <a:blip r:embed="rId2"/>
          <a:stretch>
            <a:fillRect/>
          </a:stretch>
        </p:blipFill>
        <p:spPr>
          <a:xfrm>
            <a:off x="6479837" y="681439"/>
            <a:ext cx="5586942" cy="1913529"/>
          </a:xfrm>
          <a:prstGeom prst="rect">
            <a:avLst/>
          </a:prstGeom>
        </p:spPr>
      </p:pic>
      <p:sp>
        <p:nvSpPr>
          <p:cNvPr id="40" name="Rectangle 39">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10;&#10;Description automatically generated with medium confidence">
            <a:extLst>
              <a:ext uri="{FF2B5EF4-FFF2-40B4-BE49-F238E27FC236}">
                <a16:creationId xmlns:a16="http://schemas.microsoft.com/office/drawing/2014/main" id="{578A6EFD-723E-9A49-8211-44E300922C57}"/>
              </a:ext>
            </a:extLst>
          </p:cNvPr>
          <p:cNvPicPr>
            <a:picLocks noGrp="1" noChangeAspect="1"/>
          </p:cNvPicPr>
          <p:nvPr>
            <p:ph idx="1"/>
          </p:nvPr>
        </p:nvPicPr>
        <p:blipFill>
          <a:blip r:embed="rId3"/>
          <a:stretch>
            <a:fillRect/>
          </a:stretch>
        </p:blipFill>
        <p:spPr>
          <a:xfrm>
            <a:off x="1109145" y="3315854"/>
            <a:ext cx="4867060" cy="3455611"/>
          </a:xfrm>
          <a:prstGeom prst="rect">
            <a:avLst/>
          </a:prstGeom>
        </p:spPr>
      </p:pic>
      <p:pic>
        <p:nvPicPr>
          <p:cNvPr id="7" name="Picture 6" descr="Chart, line chart&#10;&#10;Description automatically generated">
            <a:extLst>
              <a:ext uri="{FF2B5EF4-FFF2-40B4-BE49-F238E27FC236}">
                <a16:creationId xmlns:a16="http://schemas.microsoft.com/office/drawing/2014/main" id="{BEF66431-1C31-314A-B206-90C0E30DD4A9}"/>
              </a:ext>
            </a:extLst>
          </p:cNvPr>
          <p:cNvPicPr>
            <a:picLocks noChangeAspect="1"/>
          </p:cNvPicPr>
          <p:nvPr/>
        </p:nvPicPr>
        <p:blipFill>
          <a:blip r:embed="rId4"/>
          <a:stretch>
            <a:fillRect/>
          </a:stretch>
        </p:blipFill>
        <p:spPr>
          <a:xfrm>
            <a:off x="6479838" y="3451381"/>
            <a:ext cx="5586942" cy="3184556"/>
          </a:xfrm>
          <a:prstGeom prst="rect">
            <a:avLst/>
          </a:prstGeom>
        </p:spPr>
      </p:pic>
    </p:spTree>
    <p:extLst>
      <p:ext uri="{BB962C8B-B14F-4D97-AF65-F5344CB8AC3E}">
        <p14:creationId xmlns:p14="http://schemas.microsoft.com/office/powerpoint/2010/main" val="1014965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D871C0F-5CEB-3F4B-B365-3AF08A0FA6AC}"/>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dirty="0"/>
              <a:t>SRVF Sphere</a:t>
            </a:r>
          </a:p>
        </p:txBody>
      </p:sp>
      <p:sp>
        <p:nvSpPr>
          <p:cNvPr id="16" name="Rectangle 15">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9"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Graphical user interface, application&#10;&#10;Description automatically generated">
            <a:extLst>
              <a:ext uri="{FF2B5EF4-FFF2-40B4-BE49-F238E27FC236}">
                <a16:creationId xmlns:a16="http://schemas.microsoft.com/office/drawing/2014/main" id="{D9770F17-6348-F64C-BEEC-080B07474B61}"/>
              </a:ext>
            </a:extLst>
          </p:cNvPr>
          <p:cNvPicPr>
            <a:picLocks noChangeAspect="1"/>
          </p:cNvPicPr>
          <p:nvPr/>
        </p:nvPicPr>
        <p:blipFill>
          <a:blip r:embed="rId2"/>
          <a:stretch>
            <a:fillRect/>
          </a:stretch>
        </p:blipFill>
        <p:spPr>
          <a:xfrm>
            <a:off x="6479837" y="674455"/>
            <a:ext cx="5586942" cy="1927496"/>
          </a:xfrm>
          <a:prstGeom prst="rect">
            <a:avLst/>
          </a:prstGeom>
        </p:spPr>
      </p:pic>
      <p:sp>
        <p:nvSpPr>
          <p:cNvPr id="40" name="Rectangle 39">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10;&#10;Description automatically generated">
            <a:extLst>
              <a:ext uri="{FF2B5EF4-FFF2-40B4-BE49-F238E27FC236}">
                <a16:creationId xmlns:a16="http://schemas.microsoft.com/office/drawing/2014/main" id="{D4F3EFAD-8C50-3D4F-B3C1-A321F12A49EB}"/>
              </a:ext>
            </a:extLst>
          </p:cNvPr>
          <p:cNvPicPr>
            <a:picLocks noGrp="1" noChangeAspect="1"/>
          </p:cNvPicPr>
          <p:nvPr>
            <p:ph idx="1"/>
          </p:nvPr>
        </p:nvPicPr>
        <p:blipFill>
          <a:blip r:embed="rId3"/>
          <a:stretch>
            <a:fillRect/>
          </a:stretch>
        </p:blipFill>
        <p:spPr>
          <a:xfrm>
            <a:off x="1175817" y="3315854"/>
            <a:ext cx="4733716" cy="3455611"/>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7BBD86F2-FAEC-F143-A185-671ACF8DF52A}"/>
              </a:ext>
            </a:extLst>
          </p:cNvPr>
          <p:cNvPicPr>
            <a:picLocks noChangeAspect="1"/>
          </p:cNvPicPr>
          <p:nvPr/>
        </p:nvPicPr>
        <p:blipFill>
          <a:blip r:embed="rId4"/>
          <a:stretch>
            <a:fillRect/>
          </a:stretch>
        </p:blipFill>
        <p:spPr>
          <a:xfrm>
            <a:off x="6479838" y="3416463"/>
            <a:ext cx="5586942" cy="3254392"/>
          </a:xfrm>
          <a:prstGeom prst="rect">
            <a:avLst/>
          </a:prstGeom>
        </p:spPr>
      </p:pic>
    </p:spTree>
    <p:extLst>
      <p:ext uri="{BB962C8B-B14F-4D97-AF65-F5344CB8AC3E}">
        <p14:creationId xmlns:p14="http://schemas.microsoft.com/office/powerpoint/2010/main" val="10969604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316481C-0A49-4796-812B-0D64F063B7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3D681C-CED3-EF46-A9CE-EFFFD2848B37}"/>
              </a:ext>
            </a:extLst>
          </p:cNvPr>
          <p:cNvSpPr>
            <a:spLocks noGrp="1"/>
          </p:cNvSpPr>
          <p:nvPr>
            <p:ph type="title"/>
          </p:nvPr>
        </p:nvSpPr>
        <p:spPr>
          <a:xfrm>
            <a:off x="1116498" y="655128"/>
            <a:ext cx="4613919" cy="1499616"/>
          </a:xfrm>
        </p:spPr>
        <p:txBody>
          <a:bodyPr vert="horz" lIns="91440" tIns="45720" rIns="91440" bIns="45720" rtlCol="0" anchor="b">
            <a:normAutofit/>
          </a:bodyPr>
          <a:lstStyle/>
          <a:p>
            <a:r>
              <a:rPr lang="en-US" sz="4200" dirty="0"/>
              <a:t>Euclidean Sphere</a:t>
            </a:r>
          </a:p>
        </p:txBody>
      </p:sp>
      <p:sp>
        <p:nvSpPr>
          <p:cNvPr id="16" name="Rectangle 15">
            <a:extLst>
              <a:ext uri="{FF2B5EF4-FFF2-40B4-BE49-F238E27FC236}">
                <a16:creationId xmlns:a16="http://schemas.microsoft.com/office/drawing/2014/main" id="{A5271697-90F1-4A23-8EF2-0179F2EAF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606972" cy="3233984"/>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1F49CE81-B2F4-47B2-9D4A-886DCE0A84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88720" y="73152"/>
            <a:ext cx="1178966" cy="232963"/>
            <a:chOff x="7763256" y="73152"/>
            <a:chExt cx="1178966" cy="232963"/>
          </a:xfrm>
        </p:grpSpPr>
        <p:sp>
          <p:nvSpPr>
            <p:cNvPr id="19" name="Rectangle 64">
              <a:extLst>
                <a:ext uri="{FF2B5EF4-FFF2-40B4-BE49-F238E27FC236}">
                  <a16:creationId xmlns:a16="http://schemas.microsoft.com/office/drawing/2014/main" id="{4BE32177-3EAD-42DA-997C-8DAE1BFEE5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66">
              <a:extLst>
                <a:ext uri="{FF2B5EF4-FFF2-40B4-BE49-F238E27FC236}">
                  <a16:creationId xmlns:a16="http://schemas.microsoft.com/office/drawing/2014/main" id="{A0DEE160-9825-4DB5-8188-911AC13EA7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6307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64">
              <a:extLst>
                <a:ext uri="{FF2B5EF4-FFF2-40B4-BE49-F238E27FC236}">
                  <a16:creationId xmlns:a16="http://schemas.microsoft.com/office/drawing/2014/main" id="{9C5FEDB5-0AEE-40E4-9CA6-6718B956D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66">
              <a:extLst>
                <a:ext uri="{FF2B5EF4-FFF2-40B4-BE49-F238E27FC236}">
                  <a16:creationId xmlns:a16="http://schemas.microsoft.com/office/drawing/2014/main" id="{1A11DF2D-1D4B-45DA-906B-2A1F84C99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138122"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64">
              <a:extLst>
                <a:ext uri="{FF2B5EF4-FFF2-40B4-BE49-F238E27FC236}">
                  <a16:creationId xmlns:a16="http://schemas.microsoft.com/office/drawing/2014/main" id="{B6A5BAC0-9806-4124-A584-7F924A6589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66">
              <a:extLst>
                <a:ext uri="{FF2B5EF4-FFF2-40B4-BE49-F238E27FC236}">
                  <a16:creationId xmlns:a16="http://schemas.microsoft.com/office/drawing/2014/main" id="{A8F6BFA3-38BE-4F0A-94D9-EF0E6EA01A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13167"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64">
              <a:extLst>
                <a:ext uri="{FF2B5EF4-FFF2-40B4-BE49-F238E27FC236}">
                  <a16:creationId xmlns:a16="http://schemas.microsoft.com/office/drawing/2014/main" id="{BE6BCF21-959F-419E-BCA4-B20AF92EF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66">
              <a:extLst>
                <a:ext uri="{FF2B5EF4-FFF2-40B4-BE49-F238E27FC236}">
                  <a16:creationId xmlns:a16="http://schemas.microsoft.com/office/drawing/2014/main" id="{54B6E037-E222-42EB-9AEB-C45EF2090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888211"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64">
              <a:extLst>
                <a:ext uri="{FF2B5EF4-FFF2-40B4-BE49-F238E27FC236}">
                  <a16:creationId xmlns:a16="http://schemas.microsoft.com/office/drawing/2014/main" id="{A0494426-372E-42B8-87E1-170F1B596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6">
              <a:extLst>
                <a:ext uri="{FF2B5EF4-FFF2-40B4-BE49-F238E27FC236}">
                  <a16:creationId xmlns:a16="http://schemas.microsoft.com/office/drawing/2014/main" id="{14DB5AB5-5D73-4375-8CF4-DF4B7A5D7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3256"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64">
              <a:extLst>
                <a:ext uri="{FF2B5EF4-FFF2-40B4-BE49-F238E27FC236}">
                  <a16:creationId xmlns:a16="http://schemas.microsoft.com/office/drawing/2014/main" id="{009B2A6E-6D36-4A9A-AFAA-CF4D859147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66">
              <a:extLst>
                <a:ext uri="{FF2B5EF4-FFF2-40B4-BE49-F238E27FC236}">
                  <a16:creationId xmlns:a16="http://schemas.microsoft.com/office/drawing/2014/main" id="{85DC0718-B29F-47A6-931F-F0EF9FA995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88785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64">
              <a:extLst>
                <a:ext uri="{FF2B5EF4-FFF2-40B4-BE49-F238E27FC236}">
                  <a16:creationId xmlns:a16="http://schemas.microsoft.com/office/drawing/2014/main" id="{AAED958D-AFCC-4BEF-818A-EFF7E41D17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66">
              <a:extLst>
                <a:ext uri="{FF2B5EF4-FFF2-40B4-BE49-F238E27FC236}">
                  <a16:creationId xmlns:a16="http://schemas.microsoft.com/office/drawing/2014/main" id="{C216DD5A-D1AE-429E-937E-456A50345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762899"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64">
              <a:extLst>
                <a:ext uri="{FF2B5EF4-FFF2-40B4-BE49-F238E27FC236}">
                  <a16:creationId xmlns:a16="http://schemas.microsoft.com/office/drawing/2014/main" id="{A845B253-9DEE-45AC-AADA-FAA6812C3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66">
              <a:extLst>
                <a:ext uri="{FF2B5EF4-FFF2-40B4-BE49-F238E27FC236}">
                  <a16:creationId xmlns:a16="http://schemas.microsoft.com/office/drawing/2014/main" id="{CE7B6CBF-757B-4B55-84CB-062B712D38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37944"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64">
              <a:extLst>
                <a:ext uri="{FF2B5EF4-FFF2-40B4-BE49-F238E27FC236}">
                  <a16:creationId xmlns:a16="http://schemas.microsoft.com/office/drawing/2014/main" id="{2CC28C7A-EF33-43D3-90CD-DCAC92546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66">
              <a:extLst>
                <a:ext uri="{FF2B5EF4-FFF2-40B4-BE49-F238E27FC236}">
                  <a16:creationId xmlns:a16="http://schemas.microsoft.com/office/drawing/2014/main" id="{BC0C9DCF-F15B-4B7A-A16B-37B4335E6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512988"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64">
              <a:extLst>
                <a:ext uri="{FF2B5EF4-FFF2-40B4-BE49-F238E27FC236}">
                  <a16:creationId xmlns:a16="http://schemas.microsoft.com/office/drawing/2014/main" id="{94991FD1-406A-4958-87D4-8DFA9FEA4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73152"/>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66">
              <a:extLst>
                <a:ext uri="{FF2B5EF4-FFF2-40B4-BE49-F238E27FC236}">
                  <a16:creationId xmlns:a16="http://schemas.microsoft.com/office/drawing/2014/main" id="{5CD32F69-27AD-4088-877C-E2A40F8B0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388033" y="246888"/>
              <a:ext cx="54368" cy="592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descr="A screenshot of a computer&#10;&#10;Description automatically generated with low confidence">
            <a:extLst>
              <a:ext uri="{FF2B5EF4-FFF2-40B4-BE49-F238E27FC236}">
                <a16:creationId xmlns:a16="http://schemas.microsoft.com/office/drawing/2014/main" id="{0BFA1CC7-60EE-0D47-B95C-8D6B56776F42}"/>
              </a:ext>
            </a:extLst>
          </p:cNvPr>
          <p:cNvPicPr>
            <a:picLocks noChangeAspect="1"/>
          </p:cNvPicPr>
          <p:nvPr/>
        </p:nvPicPr>
        <p:blipFill>
          <a:blip r:embed="rId2"/>
          <a:stretch>
            <a:fillRect/>
          </a:stretch>
        </p:blipFill>
        <p:spPr>
          <a:xfrm>
            <a:off x="6479837" y="681439"/>
            <a:ext cx="5586942" cy="1913529"/>
          </a:xfrm>
          <a:prstGeom prst="rect">
            <a:avLst/>
          </a:prstGeom>
        </p:spPr>
      </p:pic>
      <p:sp>
        <p:nvSpPr>
          <p:cNvPr id="40" name="Rectangle 39">
            <a:extLst>
              <a:ext uri="{FF2B5EF4-FFF2-40B4-BE49-F238E27FC236}">
                <a16:creationId xmlns:a16="http://schemas.microsoft.com/office/drawing/2014/main" id="{D9F5512A-48E1-4C07-B75E-3CCC517B6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233984"/>
            <a:ext cx="606972" cy="362401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10;&#10;Description automatically generated">
            <a:extLst>
              <a:ext uri="{FF2B5EF4-FFF2-40B4-BE49-F238E27FC236}">
                <a16:creationId xmlns:a16="http://schemas.microsoft.com/office/drawing/2014/main" id="{302D94C0-26D6-1E41-B643-8E655463076F}"/>
              </a:ext>
            </a:extLst>
          </p:cNvPr>
          <p:cNvPicPr>
            <a:picLocks noGrp="1" noChangeAspect="1"/>
          </p:cNvPicPr>
          <p:nvPr>
            <p:ph idx="1"/>
          </p:nvPr>
        </p:nvPicPr>
        <p:blipFill>
          <a:blip r:embed="rId3"/>
          <a:stretch>
            <a:fillRect/>
          </a:stretch>
        </p:blipFill>
        <p:spPr>
          <a:xfrm>
            <a:off x="1134582" y="3315854"/>
            <a:ext cx="4816185" cy="3455611"/>
          </a:xfrm>
          <a:prstGeom prst="rect">
            <a:avLst/>
          </a:prstGeom>
        </p:spPr>
      </p:pic>
      <p:pic>
        <p:nvPicPr>
          <p:cNvPr id="7" name="Picture 6" descr="Chart, line chart&#10;&#10;Description automatically generated">
            <a:extLst>
              <a:ext uri="{FF2B5EF4-FFF2-40B4-BE49-F238E27FC236}">
                <a16:creationId xmlns:a16="http://schemas.microsoft.com/office/drawing/2014/main" id="{465391D3-F1D9-894D-B536-E52528906E7E}"/>
              </a:ext>
            </a:extLst>
          </p:cNvPr>
          <p:cNvPicPr>
            <a:picLocks noChangeAspect="1"/>
          </p:cNvPicPr>
          <p:nvPr/>
        </p:nvPicPr>
        <p:blipFill>
          <a:blip r:embed="rId4"/>
          <a:stretch>
            <a:fillRect/>
          </a:stretch>
        </p:blipFill>
        <p:spPr>
          <a:xfrm>
            <a:off x="6479838" y="3339643"/>
            <a:ext cx="5586942" cy="3408033"/>
          </a:xfrm>
          <a:prstGeom prst="rect">
            <a:avLst/>
          </a:prstGeom>
        </p:spPr>
      </p:pic>
    </p:spTree>
    <p:extLst>
      <p:ext uri="{BB962C8B-B14F-4D97-AF65-F5344CB8AC3E}">
        <p14:creationId xmlns:p14="http://schemas.microsoft.com/office/powerpoint/2010/main" val="15785179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118</Words>
  <Application>Microsoft Macintosh PowerPoint</Application>
  <PresentationFormat>Widescreen</PresentationFormat>
  <Paragraphs>12</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PowerPoint Presentation</vt:lpstr>
      <vt:lpstr>Plot descriptions </vt:lpstr>
      <vt:lpstr>Amplitude Phase Rod</vt:lpstr>
      <vt:lpstr>SRVF Rod</vt:lpstr>
      <vt:lpstr>Euclidean ROD</vt:lpstr>
      <vt:lpstr>Peak Wavelength Rod</vt:lpstr>
      <vt:lpstr>Amplitude Phase Sphere</vt:lpstr>
      <vt:lpstr>SRVF Sphere</vt:lpstr>
      <vt:lpstr>Euclidean Sphere</vt:lpstr>
      <vt:lpstr>Peak Wavelength Sphere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Huat Chiang</dc:creator>
  <cp:lastModifiedBy>Huat Chiang</cp:lastModifiedBy>
  <cp:revision>1</cp:revision>
  <dcterms:created xsi:type="dcterms:W3CDTF">2022-02-01T01:03:32Z</dcterms:created>
  <dcterms:modified xsi:type="dcterms:W3CDTF">2022-02-01T01:16:49Z</dcterms:modified>
</cp:coreProperties>
</file>

<file path=docProps/thumbnail.jpeg>
</file>